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52"/>
  </p:notesMasterIdLst>
  <p:sldIdLst>
    <p:sldId id="256" r:id="rId4"/>
    <p:sldId id="257" r:id="rId5"/>
    <p:sldId id="258" r:id="rId6"/>
    <p:sldId id="259" r:id="rId7"/>
    <p:sldId id="260" r:id="rId8"/>
    <p:sldId id="261" r:id="rId9"/>
    <p:sldId id="299" r:id="rId10"/>
    <p:sldId id="262" r:id="rId11"/>
    <p:sldId id="300" r:id="rId12"/>
    <p:sldId id="301" r:id="rId13"/>
    <p:sldId id="302" r:id="rId14"/>
    <p:sldId id="303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  <p:embeddedFont>
      <p:font typeface="Roboto Medium" panose="020000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1ADC29-9C3F-44F5-8088-B169FECEC8C6}">
  <a:tblStyle styleId="{5E1ADC29-9C3F-44F5-8088-B169FECEC8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700" autoAdjust="0"/>
  </p:normalViewPr>
  <p:slideViewPr>
    <p:cSldViewPr snapToGrid="0">
      <p:cViewPr>
        <p:scale>
          <a:sx n="100" d="100"/>
          <a:sy n="100" d="100"/>
        </p:scale>
        <p:origin x="1914" y="252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font" Target="fonts/font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7.fntdata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 dirty="0">
                <a:latin typeface="Roboto"/>
                <a:ea typeface="Roboto"/>
                <a:cs typeface="Roboto"/>
                <a:sym typeface="Roboto"/>
              </a:rPr>
              <a:t>Разместите на слайде(-ах) </a:t>
            </a:r>
            <a:r>
              <a:rPr lang="ru-RU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артефакты проекта: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код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ссылки на файлы в репозитории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скрины экранов приложения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фото или видео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Либо продемонстрируйте проект отдельно.</a:t>
            </a:r>
            <a:endParaRPr lang="ru-RU"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5577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 dirty="0">
                <a:latin typeface="Roboto"/>
                <a:ea typeface="Roboto"/>
                <a:cs typeface="Roboto"/>
                <a:sym typeface="Roboto"/>
              </a:rPr>
              <a:t>Разместите на слайде(-ах) </a:t>
            </a:r>
            <a:r>
              <a:rPr lang="ru-RU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артефакты проекта: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код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ссылки на файлы в репозитории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скрины экранов приложения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фото или видео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Либо продемонстрируйте проект отдельно.</a:t>
            </a:r>
            <a:endParaRPr lang="ru-RU"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2163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реализации </a:t>
            </a:r>
            <a:r>
              <a:rPr lang="ru-RU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Observability</a:t>
            </a:r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рамках проектируемого приложения планируется использовать следующий инструментарий: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SDK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OpenTelemetry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встраиваемое в прикладные экземпляры отдельных сервисов (микро-сервисов) приложения для предоставления трассировок, логов и метрик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Otel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Collector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запускаемый рядом с экземплярами отдельных сервисов (микро-сервисов) приложения для сбора предоставленных экземпляром прикладного сервиса трассировок, логов и метрик и передачи их в централизованную систему мониторинга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Отдельные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exporter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предоставления метрик с инфраструктурных сервисов инфраструктурных сервисов (кластеры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СУБД,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proxy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и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syslog 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VictoriaMetrics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сбора, обработки и хранения метрик отдельных прикладных и инфраструктурных сервисов (кластеры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СУБД,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proxy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Grafana Loki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сбора, обработки и хранения логов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Grafana Tempo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сбора, обработки и хранения трассировок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Grafana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визуализации метрик, логов и трассировок и для рассылки уведомлений по сбоям командам эксплуатации /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SRE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2080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Перечислите технологии/ПО/подходы, которые вы использовали в проекте и почему. Какое у вас сложилось впечатление о них?</a:t>
            </a:r>
            <a:endParaRPr lang="ru-RU" sz="10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Перечислите технологии/ПО/подходы, которые вы использовали в проекте и почему. Какое у вас сложилось впечатление о них?</a:t>
            </a:r>
            <a:endParaRPr lang="ru-RU" sz="10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6262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 dirty="0">
                <a:latin typeface="Roboto"/>
                <a:ea typeface="Roboto"/>
                <a:cs typeface="Roboto"/>
                <a:sym typeface="Roboto"/>
              </a:rPr>
              <a:t>Разместите на слайде(-ах) </a:t>
            </a:r>
            <a:r>
              <a:rPr lang="ru-RU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артефакты проекта: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код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ссылки на файлы в репозитории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скрины экранов приложения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фото или видео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Либо продемонстрируйте проект отдельно.</a:t>
            </a:r>
            <a:endParaRPr lang="ru-RU"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 dirty="0">
                <a:latin typeface="Roboto"/>
                <a:ea typeface="Roboto"/>
                <a:cs typeface="Roboto"/>
                <a:sym typeface="Roboto"/>
              </a:rPr>
              <a:t>Разместите на слайде(-ах) </a:t>
            </a:r>
            <a:r>
              <a:rPr lang="ru-RU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артефакты проекта: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код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ссылки на файлы в репозитории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скрины экранов приложения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фото или видео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Либо продемонстрируйте проект отдельно.</a:t>
            </a:r>
            <a:endParaRPr lang="ru-RU"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4169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{5E1ADC29-9C3F-44F5-8088-B169FECEC8C6}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{5E1ADC29-9C3F-44F5-8088-B169FECEC8C6}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png"/><Relationship Id="rId21" Type="http://schemas.openxmlformats.org/officeDocument/2006/relationships/image" Target="../media/image13.pn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63" Type="http://schemas.openxmlformats.org/officeDocument/2006/relationships/image" Target="../media/image83.png"/><Relationship Id="rId68" Type="http://schemas.openxmlformats.org/officeDocument/2006/relationships/image" Target="../media/image88.png"/><Relationship Id="rId7" Type="http://schemas.openxmlformats.org/officeDocument/2006/relationships/image" Target="../media/image29.png"/><Relationship Id="rId71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5.png"/><Relationship Id="rId29" Type="http://schemas.openxmlformats.org/officeDocument/2006/relationships/image" Target="../media/image49.png"/><Relationship Id="rId11" Type="http://schemas.openxmlformats.org/officeDocument/2006/relationships/image" Target="../media/image33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image" Target="../media/image65.png"/><Relationship Id="rId53" Type="http://schemas.openxmlformats.org/officeDocument/2006/relationships/image" Target="../media/image73.png"/><Relationship Id="rId58" Type="http://schemas.openxmlformats.org/officeDocument/2006/relationships/image" Target="../media/image78.png"/><Relationship Id="rId66" Type="http://schemas.openxmlformats.org/officeDocument/2006/relationships/image" Target="../media/image86.png"/><Relationship Id="rId5" Type="http://schemas.openxmlformats.org/officeDocument/2006/relationships/image" Target="../media/image24.png"/><Relationship Id="rId61" Type="http://schemas.openxmlformats.org/officeDocument/2006/relationships/image" Target="../media/image81.png"/><Relationship Id="rId19" Type="http://schemas.openxmlformats.org/officeDocument/2006/relationships/image" Target="../media/image40.png"/><Relationship Id="rId14" Type="http://schemas.openxmlformats.org/officeDocument/2006/relationships/image" Target="../media/image36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png"/><Relationship Id="rId43" Type="http://schemas.openxmlformats.org/officeDocument/2006/relationships/image" Target="../media/image63.png"/><Relationship Id="rId48" Type="http://schemas.openxmlformats.org/officeDocument/2006/relationships/image" Target="../media/image68.png"/><Relationship Id="rId56" Type="http://schemas.openxmlformats.org/officeDocument/2006/relationships/image" Target="../media/image76.png"/><Relationship Id="rId64" Type="http://schemas.openxmlformats.org/officeDocument/2006/relationships/image" Target="../media/image84.png"/><Relationship Id="rId69" Type="http://schemas.openxmlformats.org/officeDocument/2006/relationships/image" Target="../media/image89.png"/><Relationship Id="rId8" Type="http://schemas.openxmlformats.org/officeDocument/2006/relationships/image" Target="../media/image30.png"/><Relationship Id="rId51" Type="http://schemas.openxmlformats.org/officeDocument/2006/relationships/image" Target="../media/image71.png"/><Relationship Id="rId3" Type="http://schemas.openxmlformats.org/officeDocument/2006/relationships/image" Target="../media/image26.pn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59" Type="http://schemas.openxmlformats.org/officeDocument/2006/relationships/image" Target="../media/image79.png"/><Relationship Id="rId67" Type="http://schemas.openxmlformats.org/officeDocument/2006/relationships/image" Target="../media/image87.png"/><Relationship Id="rId20" Type="http://schemas.openxmlformats.org/officeDocument/2006/relationships/image" Target="../media/image41.png"/><Relationship Id="rId41" Type="http://schemas.openxmlformats.org/officeDocument/2006/relationships/image" Target="../media/image61.png"/><Relationship Id="rId54" Type="http://schemas.openxmlformats.org/officeDocument/2006/relationships/image" Target="../media/image74.png"/><Relationship Id="rId62" Type="http://schemas.openxmlformats.org/officeDocument/2006/relationships/image" Target="../media/image82.png"/><Relationship Id="rId70" Type="http://schemas.openxmlformats.org/officeDocument/2006/relationships/image" Target="../media/image9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8.png"/><Relationship Id="rId15" Type="http://schemas.openxmlformats.org/officeDocument/2006/relationships/image" Target="../media/image37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49" Type="http://schemas.openxmlformats.org/officeDocument/2006/relationships/image" Target="../media/image69.png"/><Relationship Id="rId57" Type="http://schemas.openxmlformats.org/officeDocument/2006/relationships/image" Target="../media/image77.png"/><Relationship Id="rId10" Type="http://schemas.openxmlformats.org/officeDocument/2006/relationships/image" Target="../media/image32.png"/><Relationship Id="rId31" Type="http://schemas.openxmlformats.org/officeDocument/2006/relationships/image" Target="../media/image51.png"/><Relationship Id="rId44" Type="http://schemas.openxmlformats.org/officeDocument/2006/relationships/image" Target="../media/image64.png"/><Relationship Id="rId52" Type="http://schemas.openxmlformats.org/officeDocument/2006/relationships/image" Target="../media/image72.png"/><Relationship Id="rId60" Type="http://schemas.openxmlformats.org/officeDocument/2006/relationships/image" Target="../media/image80.png"/><Relationship Id="rId65" Type="http://schemas.openxmlformats.org/officeDocument/2006/relationships/image" Target="../media/image85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3" Type="http://schemas.openxmlformats.org/officeDocument/2006/relationships/image" Target="../media/image35.png"/><Relationship Id="rId18" Type="http://schemas.openxmlformats.org/officeDocument/2006/relationships/image" Target="../media/image39.png"/><Relationship Id="rId39" Type="http://schemas.openxmlformats.org/officeDocument/2006/relationships/image" Target="../media/image59.png"/><Relationship Id="rId34" Type="http://schemas.openxmlformats.org/officeDocument/2006/relationships/image" Target="../media/image54.png"/><Relationship Id="rId50" Type="http://schemas.openxmlformats.org/officeDocument/2006/relationships/image" Target="../media/image70.png"/><Relationship Id="rId55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2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osatom/articles/841842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29400" y="1519047"/>
            <a:ext cx="75843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Проектирование высоконагруженной системы для обработки пользовательских запросов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System Design </a:t>
            </a:r>
            <a:endParaRPr lang="ru-RU"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348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Схема процесса поиска подходящих объектов</a:t>
            </a:r>
            <a:endParaRPr sz="28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BE800E3-ED13-80F4-7F4B-1C322FFD1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004060"/>
            <a:ext cx="6400800" cy="4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744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348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Схема процесса бронирования объекта</a:t>
            </a:r>
            <a:endParaRPr sz="2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439A5B-3AD3-9ADD-6BBD-14010EBE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4" y="679013"/>
            <a:ext cx="5411786" cy="396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233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348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Подход к </a:t>
            </a:r>
            <a:r>
              <a:rPr lang="en-US" sz="2800" dirty="0"/>
              <a:t>Observability </a:t>
            </a:r>
            <a:endParaRPr sz="28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1569326-03AB-C8C9-0AA1-64EFF2B46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577531"/>
            <a:ext cx="5848350" cy="424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91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{5E1ADC29-9C3F-44F5-8088-B169FECEC8C6}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/>
              <a:t>Защита проекта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/>
              <a:t>Тема: </a:t>
            </a:r>
            <a:r>
              <a:rPr lang="ru-RU" sz="2400" dirty="0"/>
              <a:t>Проектирование высоконагруженной системы для обработки пользовательских запросов </a:t>
            </a:r>
            <a:br>
              <a:rPr lang="ru-RU" sz="2400" dirty="0"/>
            </a:br>
            <a:r>
              <a:rPr lang="ru-RU" sz="1800" dirty="0"/>
              <a:t>(запрос на поиск размещений и бронирование типа </a:t>
            </a:r>
            <a:r>
              <a:rPr lang="en-US" sz="1800" dirty="0"/>
              <a:t>Booking, </a:t>
            </a:r>
            <a:r>
              <a:rPr lang="en-US" sz="1800" dirty="0" err="1"/>
              <a:t>Ostrovok</a:t>
            </a:r>
            <a:r>
              <a:rPr lang="en-US" sz="1800" dirty="0"/>
              <a:t>)</a:t>
            </a:r>
            <a:br>
              <a:rPr lang="ru-RU" sz="2400" dirty="0"/>
            </a:b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06146" y="2457854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Бурдин Артем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Кратко о вас и вашей деятельности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Архитектор ИТ инфраструктуры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{5E1ADC29-9C3F-44F5-8088-B169FECEC8C6}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sz="17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sz="1700" b="1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{5E1ADC29-9C3F-44F5-8088-B169FECEC8C6}</a:tableStyleId>
              </a:tblPr>
              <a:tblGrid>
                <a:gridCol w="37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{5E1ADC29-9C3F-44F5-8088-B169FECEC8C6}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{5E1ADC29-9C3F-44F5-8088-B169FECEC8C6}</a:tableStyleId>
              </a:tblPr>
              <a:tblGrid>
                <a:gridCol w="165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{5E1ADC29-9C3F-44F5-8088-B169FECEC8C6}</a:tableStyleId>
              </a:tblPr>
              <a:tblGrid>
                <a:gridCol w="549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{5E1ADC29-9C3F-44F5-8088-B169FECEC8C6}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{5E1ADC29-9C3F-44F5-8088-B169FECEC8C6}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2881746208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{5E1ADC29-9C3F-44F5-8088-B169FECEC8C6}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Задача, которую нужно выполнить, чтобы её достичь: ниже примеры задач </a:t>
                      </a:r>
                      <a:endParaRPr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дашборда</a:t>
                      </a:r>
                      <a:endParaRPr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  <a:endParaRPr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т.д.</a:t>
                      </a:r>
                      <a:endParaRPr dirty="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087560" y="1054272"/>
            <a:ext cx="7420335" cy="98126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спроектировав архитектуру системы, способной обрабатывать высокую нагрузку в виде большого количество запросов к системе (50 000 запросов в секунду), обеспечивая отказоустойчивость, надёжность, безопасность и согласованность данных 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r>
              <a:rPr lang="en-US" sz="3000" dirty="0"/>
              <a:t> (1/2)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1407660023"/>
              </p:ext>
            </p:extLst>
          </p:nvPr>
        </p:nvGraphicFramePr>
        <p:xfrm>
          <a:off x="500549" y="1221371"/>
          <a:ext cx="8258584" cy="3593973"/>
        </p:xfrm>
        <a:graphic>
          <a:graphicData uri="http://schemas.openxmlformats.org/drawingml/2006/table">
            <a:tbl>
              <a:tblPr>
                <a:noFill/>
                <a:tableStyleId>{5E1ADC29-9C3F-44F5-8088-B169FECEC8C6}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3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2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GSLB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обеспечения </a:t>
                      </a:r>
                      <a:r>
                        <a:rPr lang="ru-RU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гео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-распределения запросов и </a:t>
                      </a:r>
                      <a:r>
                        <a:rPr lang="ru-RU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катастроустойчивости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2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CDN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-сервисов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кэширования и масштабирования количества </a:t>
                      </a:r>
                      <a:r>
                        <a:rPr lang="ru-RU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запрсов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4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LB + K8S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рамках ЦОД для обеспечения отказоустойчивости и масштабирования экземпляров сервисов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77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Брокеры сообщений (типа </a:t>
                      </a:r>
                      <a:r>
                        <a:rPr lang="ru-RU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 для обеспечения асинхронной связи между сервисами  и сохранения , чтобы можно было их независимо масштабировать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2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r>
              <a:rPr lang="en-US" sz="3000" dirty="0"/>
              <a:t> (2/2)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2096299462"/>
              </p:ext>
            </p:extLst>
          </p:nvPr>
        </p:nvGraphicFramePr>
        <p:xfrm>
          <a:off x="500549" y="1221371"/>
          <a:ext cx="8260172" cy="2453550"/>
        </p:xfrm>
        <a:graphic>
          <a:graphicData uri="http://schemas.openxmlformats.org/drawingml/2006/table">
            <a:tbl>
              <a:tblPr>
                <a:noFill/>
                <a:tableStyleId>{5E1ADC29-9C3F-44F5-8088-B169FECEC8C6}</a:tableStyleId>
              </a:tblPr>
              <a:tblGrid>
                <a:gridCol w="516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3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2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RDBMS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хранения данных реляционных данных  - справочники с описанием объектов, бронирования. </a:t>
                      </a:r>
                      <a:r>
                        <a:rPr lang="ru-RU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Шардирование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 регионам на уровне приложения. Реплики для масштабирования по чтению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2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NoSQL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БД для хранения данных об доступности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стоимости объектов на различные комбинации дат с </a:t>
                      </a:r>
                      <a:r>
                        <a:rPr lang="ru-RU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шардированием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 местоположению объектов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2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144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системы поиска и бронирования</a:t>
            </a:r>
            <a:endParaRPr sz="3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737B6B-E8EC-B0C9-ADE6-F17C32C1E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984947"/>
            <a:ext cx="4943475" cy="394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системы поиска и бронирования</a:t>
            </a:r>
            <a:endParaRPr sz="3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99CB497-8C02-5ABF-FD6C-B36E73322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" y="949198"/>
            <a:ext cx="8429625" cy="386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68835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2809</Words>
  <Application>Microsoft Office PowerPoint</Application>
  <PresentationFormat>Экран (16:9)</PresentationFormat>
  <Paragraphs>386</Paragraphs>
  <Slides>48</Slides>
  <Notes>48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48</vt:i4>
      </vt:variant>
    </vt:vector>
  </HeadingPairs>
  <TitlesOfParts>
    <vt:vector size="58" baseType="lpstr">
      <vt:lpstr>Symbol</vt:lpstr>
      <vt:lpstr>Courier New</vt:lpstr>
      <vt:lpstr>Roboto Medium</vt:lpstr>
      <vt:lpstr>Avenir</vt:lpstr>
      <vt:lpstr>Roboto</vt:lpstr>
      <vt:lpstr>Arial</vt:lpstr>
      <vt:lpstr>Calibri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Проектирование высоконагруженной системы для обработки пользовательских запросов  (запрос на поиск размещений и бронирование типа Booking, Ostrovok)    </vt:lpstr>
      <vt:lpstr>План защиты</vt:lpstr>
      <vt:lpstr>Презентация PowerPoint</vt:lpstr>
      <vt:lpstr>Какие технологии использовались (1/2) </vt:lpstr>
      <vt:lpstr>Какие технологии использовались (2/2) </vt:lpstr>
      <vt:lpstr>Схема системы поиска и бронирования</vt:lpstr>
      <vt:lpstr>Схема системы поиска и бронирования</vt:lpstr>
      <vt:lpstr>Схема процесса поиска подходящих объектов</vt:lpstr>
      <vt:lpstr>Схема процесса бронирования объекта</vt:lpstr>
      <vt:lpstr>Подход к Observability </vt:lpstr>
      <vt:lpstr>Выводы </vt:lpstr>
      <vt:lpstr>Презентация PowerPoint</vt:lpstr>
      <vt:lpstr>Спасибо за внимание!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Материал для моделирования </vt:lpstr>
      <vt:lpstr>Презентация PowerPoint</vt:lpstr>
      <vt:lpstr>Слайды с “кнопками” </vt:lpstr>
      <vt:lpstr>Презентация PowerPoint</vt:lpstr>
      <vt:lpstr>Заголовок: главная мысль слайда </vt:lpstr>
      <vt:lpstr>Главная мысль слайда</vt:lpstr>
      <vt:lpstr>Главная мысль слайда</vt:lpstr>
      <vt:lpstr>Слайд со списком </vt:lpstr>
      <vt:lpstr>Главная мысль  слайда  </vt:lpstr>
      <vt:lpstr>Слайд с 3 колонками</vt:lpstr>
      <vt:lpstr>Сравнение двух кейсов  </vt:lpstr>
      <vt:lpstr>Презентация PowerPoint</vt:lpstr>
      <vt:lpstr>Заголовок: главная мысль слайда </vt:lpstr>
      <vt:lpstr>Презентация PowerPoint</vt:lpstr>
      <vt:lpstr>Процесс через этапы 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Artem</dc:creator>
  <cp:lastModifiedBy>Artem Burdin</cp:lastModifiedBy>
  <cp:revision>1</cp:revision>
  <dcterms:modified xsi:type="dcterms:W3CDTF">2025-05-10T08:03:40Z</dcterms:modified>
</cp:coreProperties>
</file>